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74" r:id="rId10"/>
    <p:sldId id="265" r:id="rId11"/>
    <p:sldId id="266" r:id="rId12"/>
    <p:sldId id="270" r:id="rId13"/>
    <p:sldId id="267" r:id="rId14"/>
    <p:sldId id="271" r:id="rId15"/>
    <p:sldId id="275" r:id="rId16"/>
    <p:sldId id="272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80" d="100"/>
          <a:sy n="80" d="100"/>
        </p:scale>
        <p:origin x="58" y="3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AD326-7073-447D-AC13-7E443F1E5AEF}" type="datetimeFigureOut">
              <a:rPr lang="en-US" smtClean="0"/>
              <a:t>8/14/2018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8F8E7F12-BB84-4927-BA44-4741FC09E894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56859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AD326-7073-447D-AC13-7E443F1E5AEF}" type="datetimeFigureOut">
              <a:rPr lang="en-US" smtClean="0"/>
              <a:t>8/14/2018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E7F12-BB84-4927-BA44-4741FC09E894}" type="slidenum">
              <a:rPr lang="en-US" smtClean="0"/>
              <a:t>‹#›</a:t>
            </a:fld>
            <a:endParaRPr 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83782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AD326-7073-447D-AC13-7E443F1E5AEF}" type="datetimeFigureOut">
              <a:rPr lang="en-US" smtClean="0"/>
              <a:t>8/14/2018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E7F12-BB84-4927-BA44-4741FC09E894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6862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AD326-7073-447D-AC13-7E443F1E5AEF}" type="datetimeFigureOut">
              <a:rPr lang="en-US" smtClean="0"/>
              <a:t>8/14/2018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E7F12-BB84-4927-BA44-4741FC09E894}" type="slidenum">
              <a:rPr lang="en-US" smtClean="0"/>
              <a:t>‹#›</a:t>
            </a:fld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32374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AD326-7073-447D-AC13-7E443F1E5AEF}" type="datetimeFigureOut">
              <a:rPr lang="en-US" smtClean="0"/>
              <a:t>8/14/2018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E7F12-BB84-4927-BA44-4741FC09E894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58456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AD326-7073-447D-AC13-7E443F1E5AEF}" type="datetimeFigureOut">
              <a:rPr lang="en-US" smtClean="0"/>
              <a:t>8/14/2018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E7F12-BB84-4927-BA44-4741FC09E894}" type="slidenum">
              <a:rPr lang="en-US" smtClean="0"/>
              <a:t>‹#›</a:t>
            </a:fld>
            <a:endParaRPr 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77282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AD326-7073-447D-AC13-7E443F1E5AEF}" type="datetimeFigureOut">
              <a:rPr lang="en-US" smtClean="0"/>
              <a:t>8/14/2018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E7F12-BB84-4927-BA44-4741FC09E894}" type="slidenum">
              <a:rPr lang="en-US" smtClean="0"/>
              <a:t>‹#›</a:t>
            </a:fld>
            <a:endParaRPr 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9376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AD326-7073-447D-AC13-7E443F1E5AEF}" type="datetimeFigureOut">
              <a:rPr lang="en-US" smtClean="0"/>
              <a:t>8/14/2018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E7F12-BB84-4927-BA44-4741FC09E894}" type="slidenum">
              <a:rPr lang="en-US" smtClean="0"/>
              <a:t>‹#›</a:t>
            </a:fld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36063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AD326-7073-447D-AC13-7E443F1E5AEF}" type="datetimeFigureOut">
              <a:rPr lang="en-US" smtClean="0"/>
              <a:t>8/14/2018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E7F12-BB84-4927-BA44-4741FC09E8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9351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AD326-7073-447D-AC13-7E443F1E5AEF}" type="datetimeFigureOut">
              <a:rPr lang="en-US" smtClean="0"/>
              <a:t>8/14/2018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E7F12-BB84-4927-BA44-4741FC09E894}" type="slidenum">
              <a:rPr lang="en-US" smtClean="0"/>
              <a:t>‹#›</a:t>
            </a:fld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56428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CCBAD326-7073-447D-AC13-7E443F1E5AEF}" type="datetimeFigureOut">
              <a:rPr lang="en-US" smtClean="0"/>
              <a:t>8/14/2018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E7F12-BB84-4927-BA44-4741FC09E894}" type="slidenum">
              <a:rPr lang="en-US" smtClean="0"/>
              <a:t>‹#›</a:t>
            </a:fld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44011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BAD326-7073-447D-AC13-7E443F1E5AEF}" type="datetimeFigureOut">
              <a:rPr lang="en-US" smtClean="0"/>
              <a:t>8/14/2018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8F8E7F12-BB84-4927-BA44-4741FC09E894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64385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hyperlink" Target="https://bitbucket.org/teckel12/arduino-new-ping/downloads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tutorial.cytron.io/category/sensor-2/" TargetMode="External"/><Relationship Id="rId2" Type="http://schemas.openxmlformats.org/officeDocument/2006/relationships/hyperlink" Target="https://forum.chumbaka.asia/?s=sensor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youtube.com/results?search_query=arduino+sensor+tutorial" TargetMode="External"/><Relationship Id="rId4" Type="http://schemas.openxmlformats.org/officeDocument/2006/relationships/hyperlink" Target="https://www.instructables.com/technology/sensors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arduino.cc/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image" Target="../media/image11.jpeg"/><Relationship Id="rId7" Type="http://schemas.openxmlformats.org/officeDocument/2006/relationships/image" Target="../media/image15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2.jpeg"/><Relationship Id="rId9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6D3DCC-F328-43F6-A963-A3A681FC409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USMC Robotics Club 2017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6467F4-8C7D-4E63-ABB9-45B3F678D2F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class of Arduino Module</a:t>
            </a:r>
          </a:p>
        </p:txBody>
      </p:sp>
    </p:spTree>
    <p:extLst>
      <p:ext uri="{BB962C8B-B14F-4D97-AF65-F5344CB8AC3E}">
        <p14:creationId xmlns:p14="http://schemas.microsoft.com/office/powerpoint/2010/main" val="8583936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63C853E-3842-4594-86A9-051FFAF4D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591CDC5-6B61-4116-B3B5-0FF42B6E6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5B08984-5BEB-422F-A364-2B41E6A516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8F413B1-54E0-4B16-92AB-1CC5C7D645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3EB1302-F443-4004-AE03-B854CE3C25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3"/>
          <a:stretch/>
        </p:blipFill>
        <p:spPr>
          <a:xfrm>
            <a:off x="20" y="10"/>
            <a:ext cx="12191675" cy="685799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2E67E8BF-E4B2-4098-9FB3-9E400BD869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30686" y="4905349"/>
            <a:ext cx="5610646" cy="1450464"/>
          </a:xfrm>
          <a:prstGeom prst="rect">
            <a:avLst/>
          </a:prstGeom>
          <a:solidFill>
            <a:srgbClr val="000001">
              <a:alpha val="7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B9E9EF-6540-481C-9BCF-0C6DEF74E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412" y="5239131"/>
            <a:ext cx="5279490" cy="96008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solidFill>
                  <a:srgbClr val="FFFFFE"/>
                </a:solidFill>
              </a:rPr>
              <a:t>Let there be light!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781A10F-5DF6-4C9B-AE0B-5249E4399D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4411" y="5073596"/>
            <a:ext cx="5283196" cy="0"/>
          </a:xfrm>
          <a:prstGeom prst="line">
            <a:avLst/>
          </a:prstGeom>
          <a:ln>
            <a:solidFill>
              <a:srgbClr val="FEA00D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ircuit board on a table&#10;&#10;Description generated with high confidence">
            <a:extLst>
              <a:ext uri="{FF2B5EF4-FFF2-40B4-BE49-F238E27FC236}">
                <a16:creationId xmlns:a16="http://schemas.microsoft.com/office/drawing/2014/main" id="{6F77DA3B-A158-4B82-8F9D-4BB9621173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881433" y="364788"/>
            <a:ext cx="3724233" cy="4971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0021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EA869E1-F851-4A52-92F5-77E592B76A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083AD55-8296-44BD-8E14-DD2DDBC351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BF46B26-15FC-4C5A-94FA-AE9ED64B5C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12F6065-5345-44BD-B66E-5487CCD7A9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0EF77632-1A0C-4B9F-829B-226E68A78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3DCFC27-6BCE-42B6-8372-070EA07685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9B33F8-8A62-4627-9EDF-2BBB40CB2A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6424" y="4460798"/>
            <a:ext cx="8637073" cy="558063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3600" dirty="0"/>
              <a:t>Add-on </a:t>
            </a:r>
            <a:r>
              <a:rPr lang="en-US" sz="3600" dirty="0" err="1"/>
              <a:t>leds</a:t>
            </a:r>
            <a:endParaRPr lang="en-US" sz="3600" dirty="0"/>
          </a:p>
        </p:txBody>
      </p:sp>
      <p:pic>
        <p:nvPicPr>
          <p:cNvPr id="5" name="Content Placeholder 4" descr="A picture containing table, indoor, sitting, floor&#10;&#10;Description generated with very high confidence">
            <a:extLst>
              <a:ext uri="{FF2B5EF4-FFF2-40B4-BE49-F238E27FC236}">
                <a16:creationId xmlns:a16="http://schemas.microsoft.com/office/drawing/2014/main" id="{9FCA5BC6-4DD4-487A-A4AE-C43FEF4763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525" y="170263"/>
            <a:ext cx="5705475" cy="4279105"/>
          </a:xfrm>
          <a:prstGeom prst="rect">
            <a:avLst/>
          </a:prstGeom>
        </p:spPr>
      </p:pic>
      <p:pic>
        <p:nvPicPr>
          <p:cNvPr id="7" name="Picture 6" descr="A screenshot of a circuit board&#10;&#10;Description generated with high confidence">
            <a:extLst>
              <a:ext uri="{FF2B5EF4-FFF2-40B4-BE49-F238E27FC236}">
                <a16:creationId xmlns:a16="http://schemas.microsoft.com/office/drawing/2014/main" id="{0A14B501-A396-470F-853E-6131FB17D8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1060" y="181344"/>
            <a:ext cx="5723588" cy="4278381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6A4B1E0-284C-4A01-8141-A24D2B8EE0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776728" y="5027185"/>
            <a:ext cx="864301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F82046CE-87C5-4670-A404-6AB453F5A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224BAD7-5931-4CA6-BB58-0CBCFCFA65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A18AE97-8B32-4721-B2F3-05695E5ADF99}"/>
              </a:ext>
            </a:extLst>
          </p:cNvPr>
          <p:cNvSpPr txBox="1"/>
          <p:nvPr/>
        </p:nvSpPr>
        <p:spPr>
          <a:xfrm>
            <a:off x="1776424" y="5244811"/>
            <a:ext cx="75172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dirty="0"/>
              <a:t>Replace “LED_BUILTIN” to your pin number connected to your Arduino Uno. In this case, pin 2.</a:t>
            </a:r>
          </a:p>
        </p:txBody>
      </p:sp>
    </p:spTree>
    <p:extLst>
      <p:ext uri="{BB962C8B-B14F-4D97-AF65-F5344CB8AC3E}">
        <p14:creationId xmlns:p14="http://schemas.microsoft.com/office/powerpoint/2010/main" val="37394279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EA869E1-F851-4A52-92F5-77E592B76A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083AD55-8296-44BD-8E14-DD2DDBC351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BF46B26-15FC-4C5A-94FA-AE9ED64B5C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12F6065-5345-44BD-B66E-5487CCD7A9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0EF77632-1A0C-4B9F-829B-226E68A78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3DCFC27-6BCE-42B6-8372-070EA07685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9B33F8-8A62-4627-9EDF-2BBB40CB2A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6424" y="4460798"/>
            <a:ext cx="8637073" cy="558063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3600" dirty="0"/>
              <a:t>More </a:t>
            </a:r>
            <a:r>
              <a:rPr lang="en-US" sz="3600" dirty="0" err="1"/>
              <a:t>leds</a:t>
            </a:r>
            <a:r>
              <a:rPr lang="en-US" sz="3600" dirty="0"/>
              <a:t>!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6A4B1E0-284C-4A01-8141-A24D2B8EE0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776728" y="5027185"/>
            <a:ext cx="864301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F82046CE-87C5-4670-A404-6AB453F5A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224BAD7-5931-4CA6-BB58-0CBCFCFA65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A18AE97-8B32-4721-B2F3-05695E5ADF99}"/>
              </a:ext>
            </a:extLst>
          </p:cNvPr>
          <p:cNvSpPr txBox="1"/>
          <p:nvPr/>
        </p:nvSpPr>
        <p:spPr>
          <a:xfrm>
            <a:off x="1776424" y="5244811"/>
            <a:ext cx="75172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dirty="0"/>
              <a:t>This time, we are going to introduce more LEDs and learn how to control them one at a time. </a:t>
            </a:r>
          </a:p>
        </p:txBody>
      </p:sp>
      <p:pic>
        <p:nvPicPr>
          <p:cNvPr id="4" name="Picture 3" descr="A circuit board&#10;&#10;Description generated with high confidence">
            <a:extLst>
              <a:ext uri="{FF2B5EF4-FFF2-40B4-BE49-F238E27FC236}">
                <a16:creationId xmlns:a16="http://schemas.microsoft.com/office/drawing/2014/main" id="{DFBDBC74-6949-4A35-937D-87B7E57EC89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153"/>
          <a:stretch/>
        </p:blipFill>
        <p:spPr>
          <a:xfrm>
            <a:off x="3431723" y="116132"/>
            <a:ext cx="4206605" cy="4315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7519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C63C853E-3842-4594-86A9-051FFAF4D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B591CDC5-6B61-4116-B3B5-0FF42B6E6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5B08984-5BEB-422F-A364-2B41E6A516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8F413B1-54E0-4B16-92AB-1CC5C7D645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3" name="Content Placeholder 7">
            <a:extLst>
              <a:ext uri="{FF2B5EF4-FFF2-40B4-BE49-F238E27FC236}">
                <a16:creationId xmlns:a16="http://schemas.microsoft.com/office/drawing/2014/main" id="{DEF79D0B-7D71-4DEA-8041-454208F634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3"/>
          <a:stretch/>
        </p:blipFill>
        <p:spPr>
          <a:xfrm>
            <a:off x="20" y="10"/>
            <a:ext cx="12191675" cy="6857990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2E67E8BF-E4B2-4098-9FB3-9E400BD869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30686" y="4905349"/>
            <a:ext cx="5610646" cy="1450464"/>
          </a:xfrm>
          <a:prstGeom prst="rect">
            <a:avLst/>
          </a:prstGeom>
          <a:solidFill>
            <a:srgbClr val="000001">
              <a:alpha val="7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38AC8C-F4BC-4185-A58D-F12850B53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412" y="5239131"/>
            <a:ext cx="5279490" cy="96008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rgbClr val="FFFFFE"/>
                </a:solidFill>
              </a:rPr>
              <a:t>Buzzer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3781A10F-5DF6-4C9B-AE0B-5249E4399D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4411" y="5073596"/>
            <a:ext cx="5283196" cy="0"/>
          </a:xfrm>
          <a:prstGeom prst="line">
            <a:avLst/>
          </a:prstGeom>
          <a:ln>
            <a:solidFill>
              <a:srgbClr val="2889F3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A circuit board&#10;&#10;Description generated with high confidence">
            <a:extLst>
              <a:ext uri="{FF2B5EF4-FFF2-40B4-BE49-F238E27FC236}">
                <a16:creationId xmlns:a16="http://schemas.microsoft.com/office/drawing/2014/main" id="{01BB0DC5-1166-4CC1-99EC-03508748EC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9556" y="185407"/>
            <a:ext cx="6429901" cy="4605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437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Rectangle 85">
            <a:extLst>
              <a:ext uri="{FF2B5EF4-FFF2-40B4-BE49-F238E27FC236}">
                <a16:creationId xmlns:a16="http://schemas.microsoft.com/office/drawing/2014/main" id="{C63C853E-3842-4594-86A9-051FFAF4D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88" name="Picture 87">
            <a:extLst>
              <a:ext uri="{FF2B5EF4-FFF2-40B4-BE49-F238E27FC236}">
                <a16:creationId xmlns:a16="http://schemas.microsoft.com/office/drawing/2014/main" id="{B591CDC5-6B61-4116-B3B5-0FF42B6E6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25B08984-5BEB-422F-A364-2B41E6A516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A8F413B1-54E0-4B16-92AB-1CC5C7D645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B4D60A0F-D3EA-41F6-86B6-9744BAB6EE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4" name="Rectangle 93">
            <a:extLst>
              <a:ext uri="{FF2B5EF4-FFF2-40B4-BE49-F238E27FC236}">
                <a16:creationId xmlns:a16="http://schemas.microsoft.com/office/drawing/2014/main" id="{2E67E8BF-E4B2-4098-9FB3-9E400BD869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30686" y="4905349"/>
            <a:ext cx="5610646" cy="1450464"/>
          </a:xfrm>
          <a:prstGeom prst="rect">
            <a:avLst/>
          </a:prstGeom>
          <a:solidFill>
            <a:srgbClr val="000001">
              <a:alpha val="7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EADADC-4F50-41F1-9008-45CC3A44D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412" y="5239131"/>
            <a:ext cx="5279490" cy="96008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000" dirty="0">
                <a:solidFill>
                  <a:srgbClr val="FFFFFE"/>
                </a:solidFill>
              </a:rPr>
              <a:t>Sensors </a:t>
            </a:r>
            <a:r>
              <a:rPr lang="en-US" sz="1400" dirty="0">
                <a:solidFill>
                  <a:srgbClr val="FFFFFE"/>
                </a:solidFill>
                <a:hlinkClick r:id="rId4"/>
              </a:rPr>
              <a:t>(click to download library)</a:t>
            </a:r>
            <a:endParaRPr lang="en-US" sz="1400" dirty="0">
              <a:solidFill>
                <a:srgbClr val="FFFFFE"/>
              </a:solidFill>
            </a:endParaRPr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3781A10F-5DF6-4C9B-AE0B-5249E4399D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4411" y="5073596"/>
            <a:ext cx="5283196" cy="0"/>
          </a:xfrm>
          <a:prstGeom prst="line">
            <a:avLst/>
          </a:prstGeom>
          <a:ln>
            <a:solidFill>
              <a:srgbClr val="F6AA35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C96002EA-9BDC-486F-8FF4-409DDCF78A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370" y="865691"/>
            <a:ext cx="5443573" cy="3995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0190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BF83E37-999D-4799-938B-DEF490297A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26" name="Picture 2" descr="https://i2.wp.com/randomnerdtutorials.com/wp-content/uploads/2014/08/Arduino-with-PIR-motion-sensor-schematics.jpg?ssl=1">
            <a:extLst>
              <a:ext uri="{FF2B5EF4-FFF2-40B4-BE49-F238E27FC236}">
                <a16:creationId xmlns:a16="http://schemas.microsoft.com/office/drawing/2014/main" id="{D8CFA818-E546-4CA9-B24A-805FF041B9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1011" y="1700212"/>
            <a:ext cx="6020686" cy="3595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82867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D507A8-F990-4013-A87B-054C474D7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Special sensors? How do I use them?</a:t>
            </a:r>
            <a:endParaRPr lang="en-MY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44BE12-C880-4626-B871-8E307C3D29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Click on these links below to find out more!</a:t>
            </a:r>
            <a:endParaRPr lang="en-US" dirty="0">
              <a:hlinkClick r:id="rId2"/>
            </a:endParaRPr>
          </a:p>
          <a:p>
            <a:r>
              <a:rPr lang="en-US" dirty="0" err="1">
                <a:hlinkClick r:id="rId2"/>
              </a:rPr>
              <a:t>Chumbaka</a:t>
            </a:r>
            <a:r>
              <a:rPr lang="en-US" dirty="0"/>
              <a:t> </a:t>
            </a:r>
            <a:endParaRPr lang="en-US" dirty="0">
              <a:hlinkClick r:id="rId3"/>
            </a:endParaRPr>
          </a:p>
          <a:p>
            <a:r>
              <a:rPr lang="en-US" dirty="0">
                <a:hlinkClick r:id="rId3"/>
              </a:rPr>
              <a:t>Cytron Technologies </a:t>
            </a:r>
            <a:endParaRPr lang="en-US" dirty="0"/>
          </a:p>
          <a:p>
            <a:r>
              <a:rPr lang="en-US" dirty="0">
                <a:hlinkClick r:id="rId4"/>
              </a:rPr>
              <a:t>Instructables</a:t>
            </a:r>
            <a:r>
              <a:rPr lang="en-US" dirty="0"/>
              <a:t> </a:t>
            </a:r>
          </a:p>
          <a:p>
            <a:r>
              <a:rPr lang="en-US" dirty="0">
                <a:hlinkClick r:id="rId5"/>
              </a:rPr>
              <a:t>YouTube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1476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78B334-C06C-4CAB-9DA6-AE8111BD9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Introduction: What is Arduino?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437538B-EF10-48C6-AC3D-9B71E411EC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8" y="2006207"/>
            <a:ext cx="9603275" cy="3450613"/>
          </a:xfrm>
        </p:spPr>
        <p:txBody>
          <a:bodyPr/>
          <a:lstStyle/>
          <a:p>
            <a:r>
              <a:rPr lang="en-US" dirty="0"/>
              <a:t>Arduino is an open-source electronics software.</a:t>
            </a:r>
          </a:p>
          <a:p>
            <a:r>
              <a:rPr lang="en-US" dirty="0"/>
              <a:t>It is built for artists, designer, hobbyists and people who love designing and creating interactive objects!</a:t>
            </a:r>
          </a:p>
          <a:p>
            <a:r>
              <a:rPr lang="en-US" dirty="0"/>
              <a:t>It was founded in the Interaction Design Institute Ivrea (IDII) in Ivrea, Italy.</a:t>
            </a:r>
          </a:p>
          <a:p>
            <a:r>
              <a:rPr lang="en-US" dirty="0"/>
              <a:t>Similarly, in our case, we use it for programming.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0586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5A5E50-68E7-4B5F-B4ED-344B0C1AA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Arduino?</a:t>
            </a:r>
          </a:p>
        </p:txBody>
      </p:sp>
      <p:pic>
        <p:nvPicPr>
          <p:cNvPr id="5" name="Content Placeholder 4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AD296210-EA6E-4B4A-9738-95817167A7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3941" y="2139196"/>
            <a:ext cx="3488767" cy="238057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CD77605-A77D-41F6-931D-A00C0EB27488}"/>
              </a:ext>
            </a:extLst>
          </p:cNvPr>
          <p:cNvSpPr txBox="1"/>
          <p:nvPr/>
        </p:nvSpPr>
        <p:spPr>
          <a:xfrm>
            <a:off x="4283174" y="5105400"/>
            <a:ext cx="29939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official logo of Arduino</a:t>
            </a:r>
          </a:p>
        </p:txBody>
      </p:sp>
    </p:spTree>
    <p:extLst>
      <p:ext uri="{BB962C8B-B14F-4D97-AF65-F5344CB8AC3E}">
        <p14:creationId xmlns:p14="http://schemas.microsoft.com/office/powerpoint/2010/main" val="11409735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C84AC-66C3-4F8F-AC45-2B4AD83A37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Arduino microcontroller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7BB64D-5274-4B40-9CB7-9B81076CEC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In learning to use Arduino, we will each be using an Arduino UNO R3 module. The module is as shown below.</a:t>
            </a:r>
          </a:p>
          <a:p>
            <a:pPr marL="0" indent="0">
              <a:buNone/>
            </a:pPr>
            <a:r>
              <a:rPr lang="en-US" dirty="0"/>
              <a:t>It is a programmable circuit board and it utilizes a much simpler version of the dreaded C++ programming language.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192EDC-8D6E-46C3-9BF0-2A297081D1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9620" y="3902101"/>
            <a:ext cx="3182620" cy="2151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6563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9A792-6AE7-4A77-B921-BE32700D2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Arduino input sensors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877C8-E807-46A7-9B5D-7F266ADBE6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Arduino Inputs Sensors range from temperature sensors, ultrasonic sensors, voltage sensors and a variety of switches. In fact, what makes it interesting is that you can even use PS2 analog sticks as controlling devices in Arduino!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4C8AB8-090F-495B-A4CC-13183F6AC9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5957" y="3910356"/>
            <a:ext cx="2143125" cy="21431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10BCED-5699-408D-9A88-09AD43673D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5717" y="3910355"/>
            <a:ext cx="2143125" cy="21431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5C668E1-B8F6-4F76-A68F-75D10AA574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2095" y="3910355"/>
            <a:ext cx="2143126" cy="2143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9529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400436-9FEA-4EC0-8EB8-1DA15821D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Arduino output devices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C18C25-4B19-4682-A14D-65DFD294E0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In Arduino, having input devices alone will not help us accomplish anything if the robots or devices built have no output devices. So, a few examples of output devices used in Arduino include a display screen, light or a motor.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DA0669-BD16-47C3-95B6-E73CB97111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3530" y="3741038"/>
            <a:ext cx="2705100" cy="182340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169A472-E04D-471E-85A2-458C3E6ADA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6550" y="3104541"/>
            <a:ext cx="3931920" cy="2948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8961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0910F8-1BCD-493E-B9A8-011F77BF7C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Beginning…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F367BB-975A-43E9-B5DB-3EA422B647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Now let us start! In your groups, you are provided with an Arduino UNO R3 module to work on.</a:t>
            </a:r>
          </a:p>
          <a:p>
            <a:r>
              <a:rPr lang="en-US" dirty="0"/>
              <a:t>Further instructions will be provided.</a:t>
            </a:r>
          </a:p>
          <a:p>
            <a:r>
              <a:rPr lang="en-US" dirty="0"/>
              <a:t>Please handle them carefully and responsibly.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BDF380-B251-483D-89E5-93109452EF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1653" y="3835665"/>
            <a:ext cx="2143125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9267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56534-879A-437C-83FE-E07343AAC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Downloading the Arduino software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E14DA1-8AE7-4526-957A-3B6E7DE59C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 your laptops, go to </a:t>
            </a:r>
            <a:r>
              <a:rPr lang="en-US" dirty="0">
                <a:hlinkClick r:id="rId2"/>
              </a:rPr>
              <a:t>www.arduino.cc</a:t>
            </a:r>
            <a:r>
              <a:rPr lang="en-US" dirty="0"/>
              <a:t>.</a:t>
            </a:r>
          </a:p>
          <a:p>
            <a:r>
              <a:rPr lang="en-US" dirty="0"/>
              <a:t>On the menu bar at the top of the page, click the “Software” button.</a:t>
            </a:r>
          </a:p>
          <a:p>
            <a:r>
              <a:rPr lang="en-US" dirty="0"/>
              <a:t>On that page, download the latest version of Arduino which is Ver 1.8.5. according to the compatibility of the operating system of your device.</a:t>
            </a:r>
          </a:p>
          <a:p>
            <a:r>
              <a:rPr lang="en-US" dirty="0"/>
              <a:t>Install the program and run it when installation is complete.</a:t>
            </a:r>
          </a:p>
          <a:p>
            <a:r>
              <a:rPr lang="en-US" dirty="0"/>
              <a:t>Further instructions will be given.</a:t>
            </a:r>
          </a:p>
        </p:txBody>
      </p:sp>
    </p:spTree>
    <p:extLst>
      <p:ext uri="{BB962C8B-B14F-4D97-AF65-F5344CB8AC3E}">
        <p14:creationId xmlns:p14="http://schemas.microsoft.com/office/powerpoint/2010/main" val="29007826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05CB8-74FA-4D9A-9F67-F7FE71081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Materials! (Each GROUP)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4A2981-D6A9-4CBD-B913-38E1E63E60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3450613"/>
          </a:xfrm>
        </p:spPr>
        <p:txBody>
          <a:bodyPr/>
          <a:lstStyle/>
          <a:p>
            <a:r>
              <a:rPr lang="en-MY" dirty="0"/>
              <a:t>Arduino Uno </a:t>
            </a:r>
            <a:r>
              <a:rPr lang="en-MY" dirty="0" err="1"/>
              <a:t>x1</a:t>
            </a:r>
            <a:r>
              <a:rPr lang="en-MY" dirty="0"/>
              <a:t> </a:t>
            </a:r>
          </a:p>
          <a:p>
            <a:r>
              <a:rPr lang="en-MY" dirty="0"/>
              <a:t>Resistor </a:t>
            </a:r>
            <a:r>
              <a:rPr lang="en-MY" dirty="0" err="1"/>
              <a:t>x3</a:t>
            </a:r>
            <a:endParaRPr lang="en-MY" dirty="0"/>
          </a:p>
          <a:p>
            <a:r>
              <a:rPr lang="en-MY" dirty="0"/>
              <a:t>LED x 3</a:t>
            </a:r>
          </a:p>
          <a:p>
            <a:r>
              <a:rPr lang="en-MY" dirty="0"/>
              <a:t>Piezoelectric Buzzer </a:t>
            </a:r>
            <a:r>
              <a:rPr lang="en-MY" dirty="0" err="1"/>
              <a:t>x1</a:t>
            </a:r>
            <a:endParaRPr lang="en-MY" dirty="0"/>
          </a:p>
          <a:p>
            <a:r>
              <a:rPr lang="en-MY" dirty="0"/>
              <a:t>Jumper wires </a:t>
            </a:r>
            <a:r>
              <a:rPr lang="en-MY" dirty="0" err="1"/>
              <a:t>x4</a:t>
            </a:r>
            <a:endParaRPr lang="en-MY" dirty="0"/>
          </a:p>
          <a:p>
            <a:r>
              <a:rPr lang="en-MY" dirty="0"/>
              <a:t>USB Cable type B</a:t>
            </a:r>
          </a:p>
          <a:p>
            <a:r>
              <a:rPr lang="en-MY" dirty="0" err="1"/>
              <a:t>PIR</a:t>
            </a:r>
            <a:r>
              <a:rPr lang="en-MY" dirty="0"/>
              <a:t> Sensor </a:t>
            </a:r>
            <a:r>
              <a:rPr lang="en-MY" dirty="0" err="1"/>
              <a:t>x1</a:t>
            </a:r>
            <a:r>
              <a:rPr lang="en-MY" dirty="0"/>
              <a:t> or Ultrasonic Sensor HC-</a:t>
            </a:r>
            <a:r>
              <a:rPr lang="en-MY" dirty="0" err="1"/>
              <a:t>SR04</a:t>
            </a:r>
            <a:r>
              <a:rPr lang="en-MY" dirty="0"/>
              <a:t> </a:t>
            </a:r>
            <a:r>
              <a:rPr lang="en-MY" dirty="0" err="1"/>
              <a:t>x1</a:t>
            </a:r>
            <a:endParaRPr lang="en-MY" dirty="0"/>
          </a:p>
          <a:p>
            <a:endParaRPr lang="en-MY" dirty="0"/>
          </a:p>
          <a:p>
            <a:endParaRPr lang="en-MY" dirty="0"/>
          </a:p>
          <a:p>
            <a:endParaRPr lang="en-MY" dirty="0"/>
          </a:p>
          <a:p>
            <a:endParaRPr lang="en-MY" dirty="0"/>
          </a:p>
          <a:p>
            <a:endParaRPr lang="en-MY" dirty="0"/>
          </a:p>
          <a:p>
            <a:endParaRPr lang="en-MY" dirty="0"/>
          </a:p>
          <a:p>
            <a:endParaRPr lang="en-MY" dirty="0"/>
          </a:p>
        </p:txBody>
      </p:sp>
      <p:pic>
        <p:nvPicPr>
          <p:cNvPr id="1028" name="Picture 4" descr="Image result for 10 k ohm resistor">
            <a:extLst>
              <a:ext uri="{FF2B5EF4-FFF2-40B4-BE49-F238E27FC236}">
                <a16:creationId xmlns:a16="http://schemas.microsoft.com/office/drawing/2014/main" id="{67B59314-E0DC-44A2-9AB3-6F7BBD45E5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657144" y="2187048"/>
            <a:ext cx="1241947" cy="1241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piezoelectric buzzer">
            <a:extLst>
              <a:ext uri="{FF2B5EF4-FFF2-40B4-BE49-F238E27FC236}">
                <a16:creationId xmlns:a16="http://schemas.microsoft.com/office/drawing/2014/main" id="{C329F81D-5A1E-4DE8-823F-F68805D88B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6670" y="3573473"/>
            <a:ext cx="1241947" cy="1241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8" descr="Image result for jumper wires">
            <a:extLst>
              <a:ext uri="{FF2B5EF4-FFF2-40B4-BE49-F238E27FC236}">
                <a16:creationId xmlns:a16="http://schemas.microsoft.com/office/drawing/2014/main" id="{EEBB79A7-5A88-4202-9754-52C8BA6ABDA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MY"/>
          </a:p>
        </p:txBody>
      </p:sp>
      <p:pic>
        <p:nvPicPr>
          <p:cNvPr id="1034" name="Picture 10" descr="Image result for jumper wires">
            <a:extLst>
              <a:ext uri="{FF2B5EF4-FFF2-40B4-BE49-F238E27FC236}">
                <a16:creationId xmlns:a16="http://schemas.microsoft.com/office/drawing/2014/main" id="{14505274-493C-4DBC-A456-0F1687D3C7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5039" y="3581401"/>
            <a:ext cx="1241946" cy="1241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Image result for usb cable type b">
            <a:extLst>
              <a:ext uri="{FF2B5EF4-FFF2-40B4-BE49-F238E27FC236}">
                <a16:creationId xmlns:a16="http://schemas.microsoft.com/office/drawing/2014/main" id="{94B17C80-0FEA-4EB9-A777-3C6AAE1B73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8031" y="2187048"/>
            <a:ext cx="1241949" cy="1241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Image result for HC-SR04">
            <a:extLst>
              <a:ext uri="{FF2B5EF4-FFF2-40B4-BE49-F238E27FC236}">
                <a16:creationId xmlns:a16="http://schemas.microsoft.com/office/drawing/2014/main" id="{018EBD39-C882-4119-8E9F-0FC9134B7C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9916" y="3573474"/>
            <a:ext cx="1655928" cy="1241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Image result for red led">
            <a:extLst>
              <a:ext uri="{FF2B5EF4-FFF2-40B4-BE49-F238E27FC236}">
                <a16:creationId xmlns:a16="http://schemas.microsoft.com/office/drawing/2014/main" id="{C8E8CA3B-00B8-4CFF-9155-A958B94C1A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5038" y="2187050"/>
            <a:ext cx="1241947" cy="1241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Image result for pir sensor">
            <a:extLst>
              <a:ext uri="{FF2B5EF4-FFF2-40B4-BE49-F238E27FC236}">
                <a16:creationId xmlns:a16="http://schemas.microsoft.com/office/drawing/2014/main" id="{BF069AC8-01F1-4198-A1C5-4F2B2368FD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7143" y="3573474"/>
            <a:ext cx="1241947" cy="1241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EF04743-8CA3-4DBA-BD06-CCEF52A0C30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79250" y="2193126"/>
            <a:ext cx="1837260" cy="1241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207817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</TotalTime>
  <Words>451</Words>
  <Application>Microsoft Office PowerPoint</Application>
  <PresentationFormat>Widescreen</PresentationFormat>
  <Paragraphs>52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Gill Sans MT</vt:lpstr>
      <vt:lpstr>Gallery</vt:lpstr>
      <vt:lpstr>USMC Robotics Club 2017 </vt:lpstr>
      <vt:lpstr>Introduction: What is Arduino?</vt:lpstr>
      <vt:lpstr>What is Arduino?</vt:lpstr>
      <vt:lpstr>Arduino microcontroller</vt:lpstr>
      <vt:lpstr>Arduino input sensors</vt:lpstr>
      <vt:lpstr>Arduino output devices</vt:lpstr>
      <vt:lpstr>Beginning…</vt:lpstr>
      <vt:lpstr>Downloading the Arduino software</vt:lpstr>
      <vt:lpstr>Materials! (Each GROUP)</vt:lpstr>
      <vt:lpstr>Let there be light!</vt:lpstr>
      <vt:lpstr>Add-on leds</vt:lpstr>
      <vt:lpstr>More leds!</vt:lpstr>
      <vt:lpstr>Buzzer</vt:lpstr>
      <vt:lpstr>Sensors (click to download library)</vt:lpstr>
      <vt:lpstr>PowerPoint Presentation</vt:lpstr>
      <vt:lpstr>Special sensors? How do I use them?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USMC Robotics Club 2017 </dc:title>
  <dc:creator>Chia Tze Hank</dc:creator>
  <cp:lastModifiedBy>Chia Tze Hank</cp:lastModifiedBy>
  <cp:revision>12</cp:revision>
  <dcterms:created xsi:type="dcterms:W3CDTF">2018-08-14T06:52:04Z</dcterms:created>
  <dcterms:modified xsi:type="dcterms:W3CDTF">2018-08-14T07:26:30Z</dcterms:modified>
</cp:coreProperties>
</file>